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56" r:id="rId2"/>
    <p:sldId id="257" r:id="rId3"/>
    <p:sldId id="258" r:id="rId4"/>
    <p:sldId id="267" r:id="rId5"/>
    <p:sldId id="270" r:id="rId6"/>
    <p:sldId id="268" r:id="rId7"/>
    <p:sldId id="259" r:id="rId8"/>
    <p:sldId id="260" r:id="rId9"/>
    <p:sldId id="261" r:id="rId10"/>
    <p:sldId id="262" r:id="rId11"/>
    <p:sldId id="263" r:id="rId12"/>
    <p:sldId id="264" r:id="rId13"/>
    <p:sldId id="266" r:id="rId14"/>
    <p:sldId id="265"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5" autoAdjust="0"/>
    <p:restoredTop sz="94737" autoAdjust="0"/>
  </p:normalViewPr>
  <p:slideViewPr>
    <p:cSldViewPr>
      <p:cViewPr varScale="1">
        <p:scale>
          <a:sx n="71" d="100"/>
          <a:sy n="71" d="100"/>
        </p:scale>
        <p:origin x="-36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B62732-9D18-4F86-A2F4-06929CB23C3E}" type="datetimeFigureOut">
              <a:rPr lang="en-US" smtClean="0"/>
              <a:t>10/2/2011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DA1350-9794-4EC2-8251-48B916C3DCA8}"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7FD7FC-4E3A-486F-BDD8-7EA71A3027B2}" type="datetimeFigureOut">
              <a:rPr lang="en-US" smtClean="0"/>
              <a:pPr/>
              <a:t>10/2/2011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5F122-BA36-46AC-8250-9F979001B3F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7FD7FC-4E3A-486F-BDD8-7EA71A3027B2}" type="datetimeFigureOut">
              <a:rPr lang="en-US" smtClean="0"/>
              <a:pPr/>
              <a:t>10/2/2011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5F122-BA36-46AC-8250-9F979001B3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7FD7FC-4E3A-486F-BDD8-7EA71A3027B2}" type="datetimeFigureOut">
              <a:rPr lang="en-US" smtClean="0"/>
              <a:pPr/>
              <a:t>10/2/2011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5F122-BA36-46AC-8250-9F979001B3F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7FD7FC-4E3A-486F-BDD8-7EA71A3027B2}" type="datetimeFigureOut">
              <a:rPr lang="en-US" smtClean="0"/>
              <a:pPr/>
              <a:t>10/2/2011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5F122-BA36-46AC-8250-9F979001B3F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7FD7FC-4E3A-486F-BDD8-7EA71A3027B2}" type="datetimeFigureOut">
              <a:rPr lang="en-US" smtClean="0"/>
              <a:pPr/>
              <a:t>10/2/2011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5F122-BA36-46AC-8250-9F979001B3F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7FD7FC-4E3A-486F-BDD8-7EA71A3027B2}" type="datetimeFigureOut">
              <a:rPr lang="en-US" smtClean="0"/>
              <a:pPr/>
              <a:t>10/2/2011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5F122-BA36-46AC-8250-9F979001B3F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7FD7FC-4E3A-486F-BDD8-7EA71A3027B2}" type="datetimeFigureOut">
              <a:rPr lang="en-US" smtClean="0"/>
              <a:pPr/>
              <a:t>10/2/2011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D5F122-BA36-46AC-8250-9F979001B3F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7FD7FC-4E3A-486F-BDD8-7EA71A3027B2}" type="datetimeFigureOut">
              <a:rPr lang="en-US" smtClean="0"/>
              <a:pPr/>
              <a:t>10/2/2011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D5F122-BA36-46AC-8250-9F979001B3F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FD7FC-4E3A-486F-BDD8-7EA71A3027B2}" type="datetimeFigureOut">
              <a:rPr lang="en-US" smtClean="0"/>
              <a:pPr/>
              <a:t>10/2/2011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D5F122-BA36-46AC-8250-9F979001B3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7FD7FC-4E3A-486F-BDD8-7EA71A3027B2}" type="datetimeFigureOut">
              <a:rPr lang="en-US" smtClean="0"/>
              <a:pPr/>
              <a:t>10/2/2011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5F122-BA36-46AC-8250-9F979001B3F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7FD7FC-4E3A-486F-BDD8-7EA71A3027B2}" type="datetimeFigureOut">
              <a:rPr lang="en-US" smtClean="0"/>
              <a:pPr/>
              <a:t>10/2/2011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5F122-BA36-46AC-8250-9F979001B3F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FD7FC-4E3A-486F-BDD8-7EA71A3027B2}" type="datetimeFigureOut">
              <a:rPr lang="en-US" smtClean="0"/>
              <a:pPr/>
              <a:t>10/2/2011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D5F122-BA36-46AC-8250-9F979001B3F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1"/>
            <a:ext cx="7772400" cy="2000250"/>
          </a:xfrm>
        </p:spPr>
        <p:txBody>
          <a:bodyPr>
            <a:normAutofit fontScale="90000"/>
          </a:bodyPr>
          <a:lstStyle/>
          <a:p>
            <a:r>
              <a:rPr lang="en-US" b="1" dirty="0" smtClean="0">
                <a:solidFill>
                  <a:schemeClr val="tx2"/>
                </a:solidFill>
                <a:latin typeface="Times New Roman" pitchFamily="18" charset="0"/>
              </a:rPr>
              <a:t>CKLN:  A POTENTIAL TOOL FOR U.S.-CARIBBEAN ENGAGEMENT?</a:t>
            </a:r>
            <a:endParaRPr lang="en-US" b="1" dirty="0">
              <a:solidFill>
                <a:schemeClr val="tx2"/>
              </a:solidFill>
              <a:latin typeface="Times New Roman" pitchFamily="18" charset="0"/>
            </a:endParaRPr>
          </a:p>
        </p:txBody>
      </p:sp>
      <p:sp>
        <p:nvSpPr>
          <p:cNvPr id="3" name="Subtitle 2"/>
          <p:cNvSpPr>
            <a:spLocks noGrp="1"/>
          </p:cNvSpPr>
          <p:nvPr>
            <p:ph type="subTitle" idx="1"/>
          </p:nvPr>
        </p:nvSpPr>
        <p:spPr/>
        <p:txBody>
          <a:bodyPr>
            <a:normAutofit fontScale="55000" lnSpcReduction="20000"/>
          </a:bodyPr>
          <a:lstStyle/>
          <a:p>
            <a:r>
              <a:rPr lang="en-US" b="1" dirty="0">
                <a:solidFill>
                  <a:schemeClr val="tx2"/>
                </a:solidFill>
                <a:latin typeface="Times New Roman" pitchFamily="18" charset="0"/>
              </a:rPr>
              <a:t>Bernard E. Link</a:t>
            </a:r>
          </a:p>
          <a:p>
            <a:r>
              <a:rPr lang="en-US" b="1" dirty="0">
                <a:solidFill>
                  <a:schemeClr val="tx2"/>
                </a:solidFill>
                <a:latin typeface="Times New Roman" pitchFamily="18" charset="0"/>
              </a:rPr>
              <a:t>Chargé </a:t>
            </a:r>
            <a:r>
              <a:rPr lang="en-US" b="1" dirty="0" err="1">
                <a:solidFill>
                  <a:schemeClr val="tx2"/>
                </a:solidFill>
                <a:latin typeface="Times New Roman" pitchFamily="18" charset="0"/>
              </a:rPr>
              <a:t>d'Affaires</a:t>
            </a:r>
            <a:r>
              <a:rPr lang="en-US" b="1" dirty="0">
                <a:solidFill>
                  <a:schemeClr val="tx2"/>
                </a:solidFill>
                <a:latin typeface="Times New Roman" pitchFamily="18" charset="0"/>
              </a:rPr>
              <a:t> </a:t>
            </a:r>
            <a:r>
              <a:rPr lang="en-US" b="1" dirty="0" err="1">
                <a:solidFill>
                  <a:schemeClr val="tx2"/>
                </a:solidFill>
                <a:latin typeface="Times New Roman" pitchFamily="18" charset="0"/>
              </a:rPr>
              <a:t>a.i</a:t>
            </a:r>
            <a:r>
              <a:rPr lang="en-US" b="1" dirty="0">
                <a:solidFill>
                  <a:schemeClr val="tx2"/>
                </a:solidFill>
                <a:latin typeface="Times New Roman" pitchFamily="18" charset="0"/>
              </a:rPr>
              <a:t>.</a:t>
            </a:r>
          </a:p>
          <a:p>
            <a:r>
              <a:rPr lang="en-US" b="1" dirty="0">
                <a:solidFill>
                  <a:schemeClr val="tx2"/>
                </a:solidFill>
                <a:latin typeface="Times New Roman" pitchFamily="18" charset="0"/>
              </a:rPr>
              <a:t>United States Embassy Grenada</a:t>
            </a:r>
          </a:p>
          <a:p>
            <a:r>
              <a:rPr lang="en-US" b="1" dirty="0">
                <a:solidFill>
                  <a:schemeClr val="tx2"/>
                </a:solidFill>
                <a:latin typeface="Times New Roman" pitchFamily="18" charset="0"/>
              </a:rPr>
              <a:t>Fax:  473-444-4820</a:t>
            </a:r>
          </a:p>
          <a:p>
            <a:r>
              <a:rPr lang="en-US" b="1" dirty="0">
                <a:solidFill>
                  <a:schemeClr val="tx2"/>
                </a:solidFill>
                <a:latin typeface="Times New Roman" pitchFamily="18" charset="0"/>
              </a:rPr>
              <a:t>Phone:  473-444-1177 ext. 228</a:t>
            </a:r>
          </a:p>
          <a:p>
            <a:r>
              <a:rPr lang="en-US" b="1" dirty="0">
                <a:solidFill>
                  <a:schemeClr val="tx2"/>
                </a:solidFill>
                <a:latin typeface="Times New Roman" pitchFamily="18" charset="0"/>
              </a:rPr>
              <a:t>Email: linkbe@state.gov</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Current U.S</a:t>
            </a:r>
            <a:r>
              <a:rPr lang="en-US" dirty="0"/>
              <a:t>.</a:t>
            </a:r>
            <a:r>
              <a:rPr lang="en-US" dirty="0" smtClean="0"/>
              <a:t> Engagement</a:t>
            </a:r>
            <a:endParaRPr lang="en-US" dirty="0"/>
          </a:p>
        </p:txBody>
      </p:sp>
      <p:sp>
        <p:nvSpPr>
          <p:cNvPr id="3" name="Content Placeholder 2"/>
          <p:cNvSpPr>
            <a:spLocks noGrp="1"/>
          </p:cNvSpPr>
          <p:nvPr>
            <p:ph idx="1"/>
          </p:nvPr>
        </p:nvSpPr>
        <p:spPr/>
        <p:txBody>
          <a:bodyPr/>
          <a:lstStyle/>
          <a:p>
            <a:pPr algn="ctr">
              <a:buNone/>
            </a:pPr>
            <a:r>
              <a:rPr lang="en-US" dirty="0" smtClean="0"/>
              <a:t>Caribbean Basin Security Initiative (2)</a:t>
            </a:r>
          </a:p>
          <a:p>
            <a:pPr algn="ctr">
              <a:buNone/>
            </a:pPr>
            <a:endParaRPr lang="en-US" dirty="0" smtClean="0"/>
          </a:p>
          <a:p>
            <a:pPr>
              <a:buNone/>
            </a:pPr>
            <a:r>
              <a:rPr lang="en-US" dirty="0" smtClean="0"/>
              <a:t>-- Equipment and Supplies</a:t>
            </a:r>
          </a:p>
          <a:p>
            <a:pPr>
              <a:buNone/>
            </a:pPr>
            <a:r>
              <a:rPr lang="en-US" dirty="0" smtClean="0"/>
              <a:t>-- Training Opportunities</a:t>
            </a:r>
          </a:p>
          <a:p>
            <a:pPr>
              <a:buNone/>
            </a:pPr>
            <a:r>
              <a:rPr lang="en-US" dirty="0" smtClean="0"/>
              <a:t>-- Coordination among Police, Defense and National Security Entities</a:t>
            </a:r>
          </a:p>
          <a:p>
            <a:pPr>
              <a:buNone/>
            </a:pPr>
            <a:endParaRPr lang="en-US" dirty="0"/>
          </a:p>
        </p:txBody>
      </p:sp>
      <p:sp>
        <p:nvSpPr>
          <p:cNvPr id="4" name="Text Placeholder 3"/>
          <p:cNvSpPr>
            <a:spLocks noGrp="1"/>
          </p:cNvSpPr>
          <p:nvPr>
            <p:ph type="body" sz="half" idx="2"/>
          </p:nvPr>
        </p:nvSpPr>
        <p:spPr/>
        <p:txBody>
          <a:bodyPr/>
          <a:lstStyle/>
          <a:p>
            <a:endParaRPr lang="en-US" dirty="0"/>
          </a:p>
        </p:txBody>
      </p:sp>
      <p:pic>
        <p:nvPicPr>
          <p:cNvPr id="5" name="Picture 4" descr="Police Headquarters.bmp"/>
          <p:cNvPicPr>
            <a:picLocks noChangeAspect="1"/>
          </p:cNvPicPr>
          <p:nvPr/>
        </p:nvPicPr>
        <p:blipFill>
          <a:blip r:embed="rId2" cstate="print"/>
          <a:stretch>
            <a:fillRect/>
          </a:stretch>
        </p:blipFill>
        <p:spPr>
          <a:xfrm>
            <a:off x="609600" y="1447800"/>
            <a:ext cx="2790476" cy="48006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Current U.S.  Engagement</a:t>
            </a:r>
            <a:endParaRPr lang="en-US" dirty="0"/>
          </a:p>
        </p:txBody>
      </p:sp>
      <p:sp>
        <p:nvSpPr>
          <p:cNvPr id="3" name="Content Placeholder 2"/>
          <p:cNvSpPr>
            <a:spLocks noGrp="1"/>
          </p:cNvSpPr>
          <p:nvPr>
            <p:ph idx="1"/>
          </p:nvPr>
        </p:nvSpPr>
        <p:spPr/>
        <p:txBody>
          <a:bodyPr>
            <a:normAutofit/>
          </a:bodyPr>
          <a:lstStyle/>
          <a:p>
            <a:pPr>
              <a:buNone/>
            </a:pPr>
            <a:r>
              <a:rPr lang="en-US" sz="2800" dirty="0" smtClean="0"/>
              <a:t>Youth Skills Development (USAID)</a:t>
            </a:r>
          </a:p>
          <a:p>
            <a:pPr>
              <a:buNone/>
            </a:pPr>
            <a:endParaRPr lang="en-US" sz="2800" dirty="0"/>
          </a:p>
          <a:p>
            <a:pPr>
              <a:buNone/>
            </a:pPr>
            <a:r>
              <a:rPr lang="en-US" sz="2800" dirty="0" smtClean="0"/>
              <a:t>Job Skills/Life Skills Project (With the International Youth Foundation)</a:t>
            </a:r>
          </a:p>
          <a:p>
            <a:pPr>
              <a:buNone/>
            </a:pPr>
            <a:endParaRPr lang="en-US" sz="2800" dirty="0" smtClean="0"/>
          </a:p>
          <a:p>
            <a:pPr>
              <a:buNone/>
            </a:pPr>
            <a:r>
              <a:rPr lang="en-US" sz="2800" dirty="0" smtClean="0"/>
              <a:t>Job Opportunity for Business Scale-Up (JOBS -With the University of the West Indies Business School and Kelley School of Business)</a:t>
            </a:r>
          </a:p>
          <a:p>
            <a:pPr>
              <a:buNone/>
            </a:pPr>
            <a:endParaRPr lang="en-US" sz="2800" dirty="0"/>
          </a:p>
          <a:p>
            <a:pPr>
              <a:buNone/>
            </a:pPr>
            <a:endParaRPr lang="en-US" sz="2800" dirty="0" smtClean="0"/>
          </a:p>
          <a:p>
            <a:pPr>
              <a:buNone/>
            </a:pPr>
            <a:endParaRPr lang="en-US" dirty="0"/>
          </a:p>
          <a:p>
            <a:pPr>
              <a:buNone/>
            </a:pPr>
            <a:endParaRPr lang="en-US" dirty="0"/>
          </a:p>
        </p:txBody>
      </p:sp>
      <p:sp>
        <p:nvSpPr>
          <p:cNvPr id="4" name="Text Placeholder 3"/>
          <p:cNvSpPr>
            <a:spLocks noGrp="1"/>
          </p:cNvSpPr>
          <p:nvPr>
            <p:ph type="body" sz="half" idx="2"/>
          </p:nvPr>
        </p:nvSpPr>
        <p:spPr/>
        <p:txBody>
          <a:bodyPr/>
          <a:lstStyle/>
          <a:p>
            <a:endParaRPr lang="en-US" dirty="0"/>
          </a:p>
        </p:txBody>
      </p:sp>
      <p:pic>
        <p:nvPicPr>
          <p:cNvPr id="5" name="Picture 4" descr="10048_c14s.jpg"/>
          <p:cNvPicPr>
            <a:picLocks noChangeAspect="1"/>
          </p:cNvPicPr>
          <p:nvPr/>
        </p:nvPicPr>
        <p:blipFill>
          <a:blip r:embed="rId2" cstate="print"/>
          <a:stretch>
            <a:fillRect/>
          </a:stretch>
        </p:blipFill>
        <p:spPr>
          <a:xfrm>
            <a:off x="533400" y="1905000"/>
            <a:ext cx="2895600" cy="35814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Current U.S. Engagement</a:t>
            </a:r>
            <a:endParaRPr lang="en-US" dirty="0"/>
          </a:p>
        </p:txBody>
      </p:sp>
      <p:sp>
        <p:nvSpPr>
          <p:cNvPr id="3" name="Content Placeholder 2"/>
          <p:cNvSpPr>
            <a:spLocks noGrp="1"/>
          </p:cNvSpPr>
          <p:nvPr>
            <p:ph idx="1"/>
          </p:nvPr>
        </p:nvSpPr>
        <p:spPr/>
        <p:txBody>
          <a:bodyPr/>
          <a:lstStyle/>
          <a:p>
            <a:pPr>
              <a:buNone/>
            </a:pPr>
            <a:r>
              <a:rPr lang="en-US" dirty="0" smtClean="0"/>
              <a:t>Outreach on Education</a:t>
            </a:r>
          </a:p>
          <a:p>
            <a:pPr>
              <a:buNone/>
            </a:pPr>
            <a:r>
              <a:rPr lang="en-US" dirty="0" smtClean="0"/>
              <a:t>-- CETT</a:t>
            </a:r>
          </a:p>
          <a:p>
            <a:pPr>
              <a:buNone/>
            </a:pPr>
            <a:r>
              <a:rPr lang="en-US" dirty="0" smtClean="0"/>
              <a:t>-- Fulbright Program</a:t>
            </a:r>
          </a:p>
          <a:p>
            <a:pPr>
              <a:buNone/>
            </a:pPr>
            <a:r>
              <a:rPr lang="en-US" dirty="0" smtClean="0"/>
              <a:t>-- Peace Corps</a:t>
            </a:r>
          </a:p>
          <a:p>
            <a:pPr>
              <a:buNone/>
            </a:pPr>
            <a:r>
              <a:rPr lang="en-US" dirty="0" smtClean="0"/>
              <a:t>-- Book Donations</a:t>
            </a:r>
          </a:p>
          <a:p>
            <a:pPr>
              <a:buNone/>
            </a:pPr>
            <a:r>
              <a:rPr lang="en-US" dirty="0" smtClean="0"/>
              <a:t>-- Poster Shows</a:t>
            </a:r>
          </a:p>
          <a:p>
            <a:pPr>
              <a:buNone/>
            </a:pPr>
            <a:r>
              <a:rPr lang="en-US" dirty="0" smtClean="0"/>
              <a:t>-- Education USA Counselors   and College Fairs</a:t>
            </a:r>
          </a:p>
          <a:p>
            <a:pPr>
              <a:buNone/>
            </a:pPr>
            <a:r>
              <a:rPr lang="en-US" dirty="0" smtClean="0"/>
              <a:t>-- CXC Award and Other Special Events</a:t>
            </a:r>
          </a:p>
          <a:p>
            <a:pPr>
              <a:buNone/>
            </a:pPr>
            <a:endParaRPr lang="en-US" dirty="0" smtClean="0"/>
          </a:p>
          <a:p>
            <a:pPr>
              <a:buNone/>
            </a:pPr>
            <a:endParaRPr lang="en-US" dirty="0"/>
          </a:p>
        </p:txBody>
      </p:sp>
      <p:sp>
        <p:nvSpPr>
          <p:cNvPr id="4" name="Text Placeholder 3"/>
          <p:cNvSpPr>
            <a:spLocks noGrp="1"/>
          </p:cNvSpPr>
          <p:nvPr>
            <p:ph type="body" sz="half" idx="2"/>
          </p:nvPr>
        </p:nvSpPr>
        <p:spPr/>
        <p:txBody>
          <a:bodyPr/>
          <a:lstStyle/>
          <a:p>
            <a:endParaRPr lang="en-US" dirty="0"/>
          </a:p>
        </p:txBody>
      </p:sp>
      <p:pic>
        <p:nvPicPr>
          <p:cNvPr id="5" name="Picture 4" descr="PC 00362.jpg"/>
          <p:cNvPicPr>
            <a:picLocks noChangeAspect="1"/>
          </p:cNvPicPr>
          <p:nvPr/>
        </p:nvPicPr>
        <p:blipFill>
          <a:blip r:embed="rId2" cstate="print"/>
          <a:stretch>
            <a:fillRect/>
          </a:stretch>
        </p:blipFill>
        <p:spPr>
          <a:xfrm>
            <a:off x="381000" y="1676400"/>
            <a:ext cx="3185753" cy="44958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Current U.S. Engagement</a:t>
            </a:r>
            <a:endParaRPr lang="en-US" dirty="0"/>
          </a:p>
        </p:txBody>
      </p:sp>
      <p:sp>
        <p:nvSpPr>
          <p:cNvPr id="3" name="Content Placeholder 2"/>
          <p:cNvSpPr>
            <a:spLocks noGrp="1"/>
          </p:cNvSpPr>
          <p:nvPr>
            <p:ph idx="1"/>
          </p:nvPr>
        </p:nvSpPr>
        <p:spPr/>
        <p:txBody>
          <a:bodyPr/>
          <a:lstStyle/>
          <a:p>
            <a:pPr>
              <a:buNone/>
            </a:pPr>
            <a:r>
              <a:rPr lang="en-US" dirty="0" smtClean="0"/>
              <a:t>Health and Science</a:t>
            </a:r>
          </a:p>
          <a:p>
            <a:pPr>
              <a:buNone/>
            </a:pPr>
            <a:endParaRPr lang="en-US" dirty="0" smtClean="0"/>
          </a:p>
          <a:p>
            <a:pPr>
              <a:buNone/>
            </a:pPr>
            <a:r>
              <a:rPr lang="en-US" dirty="0" smtClean="0"/>
              <a:t>-- President’s Emergency Program for AIDS Relief</a:t>
            </a:r>
          </a:p>
          <a:p>
            <a:pPr>
              <a:buNone/>
            </a:pPr>
            <a:endParaRPr lang="en-US" dirty="0"/>
          </a:p>
          <a:p>
            <a:pPr>
              <a:buNone/>
            </a:pPr>
            <a:r>
              <a:rPr lang="en-US" dirty="0" smtClean="0"/>
              <a:t>-- Disaster Preparation and Response</a:t>
            </a:r>
            <a:endParaRPr lang="en-US" dirty="0"/>
          </a:p>
          <a:p>
            <a:pPr>
              <a:buNone/>
            </a:pPr>
            <a:endParaRPr lang="en-US" dirty="0" smtClean="0"/>
          </a:p>
          <a:p>
            <a:pPr>
              <a:buNone/>
            </a:pPr>
            <a:endParaRPr lang="en-US" dirty="0"/>
          </a:p>
        </p:txBody>
      </p:sp>
      <p:sp>
        <p:nvSpPr>
          <p:cNvPr id="4" name="Text Placeholder 3"/>
          <p:cNvSpPr>
            <a:spLocks noGrp="1"/>
          </p:cNvSpPr>
          <p:nvPr>
            <p:ph type="body" sz="half" idx="2"/>
          </p:nvPr>
        </p:nvSpPr>
        <p:spPr/>
        <p:txBody>
          <a:bodyPr/>
          <a:lstStyle/>
          <a:p>
            <a:endParaRPr lang="en-US" dirty="0"/>
          </a:p>
        </p:txBody>
      </p:sp>
      <p:pic>
        <p:nvPicPr>
          <p:cNvPr id="6" name="Picture 5" descr="Ivan-2.jpg"/>
          <p:cNvPicPr>
            <a:picLocks noChangeAspect="1"/>
          </p:cNvPicPr>
          <p:nvPr/>
        </p:nvPicPr>
        <p:blipFill>
          <a:blip r:embed="rId2" cstate="print"/>
          <a:stretch>
            <a:fillRect/>
          </a:stretch>
        </p:blipFill>
        <p:spPr>
          <a:xfrm>
            <a:off x="381000" y="1447800"/>
            <a:ext cx="3145492" cy="52705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Current U.S Engagement</a:t>
            </a:r>
            <a:endParaRPr lang="en-US" dirty="0"/>
          </a:p>
        </p:txBody>
      </p:sp>
      <p:sp>
        <p:nvSpPr>
          <p:cNvPr id="3" name="Content Placeholder 2"/>
          <p:cNvSpPr>
            <a:spLocks noGrp="1"/>
          </p:cNvSpPr>
          <p:nvPr>
            <p:ph idx="1"/>
          </p:nvPr>
        </p:nvSpPr>
        <p:spPr>
          <a:xfrm>
            <a:off x="3581400" y="228600"/>
            <a:ext cx="5111750" cy="5853113"/>
          </a:xfrm>
        </p:spPr>
        <p:txBody>
          <a:bodyPr>
            <a:normAutofit/>
          </a:bodyPr>
          <a:lstStyle/>
          <a:p>
            <a:pPr algn="ctr">
              <a:buNone/>
            </a:pPr>
            <a:r>
              <a:rPr lang="en-US" sz="2800" dirty="0" smtClean="0">
                <a:latin typeface="Times New Roman" pitchFamily="18" charset="0"/>
                <a:cs typeface="Times New Roman" pitchFamily="18" charset="0"/>
              </a:rPr>
              <a:t>Environment &amp; Climate</a:t>
            </a:r>
          </a:p>
          <a:p>
            <a:pPr algn="ctr">
              <a:buNone/>
            </a:pP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 Finalization of Geothermal Legislation (ECPA &amp; OAS)</a:t>
            </a:r>
          </a:p>
          <a:p>
            <a:pPr>
              <a:buNone/>
            </a:pPr>
            <a:r>
              <a:rPr lang="en-US" sz="2800" dirty="0" smtClean="0">
                <a:latin typeface="Times New Roman" pitchFamily="18" charset="0"/>
                <a:cs typeface="Times New Roman" pitchFamily="18" charset="0"/>
              </a:rPr>
              <a:t>-- Climate Change Adaptation Fund (AID &amp; OECS)</a:t>
            </a:r>
          </a:p>
          <a:p>
            <a:pPr>
              <a:buNone/>
            </a:pPr>
            <a:r>
              <a:rPr lang="en-US" sz="2800" dirty="0" smtClean="0">
                <a:latin typeface="Times New Roman" pitchFamily="18" charset="0"/>
                <a:cs typeface="Times New Roman" pitchFamily="18" charset="0"/>
              </a:rPr>
              <a:t>--  Mangrove Mapping Project (FWS and Grenada Fund </a:t>
            </a:r>
            <a:r>
              <a:rPr lang="en-US" sz="2600" dirty="0" smtClean="0">
                <a:latin typeface="Times New Roman" pitchFamily="18" charset="0"/>
                <a:cs typeface="Times New Roman" pitchFamily="18" charset="0"/>
              </a:rPr>
              <a:t>for</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Conservation)</a:t>
            </a:r>
          </a:p>
          <a:p>
            <a:pPr>
              <a:buNone/>
            </a:pPr>
            <a:r>
              <a:rPr lang="en-US" sz="2800" dirty="0" smtClean="0">
                <a:latin typeface="Times New Roman" pitchFamily="18" charset="0"/>
                <a:cs typeface="Times New Roman" pitchFamily="18" charset="0"/>
              </a:rPr>
              <a:t>-- GIS Mapping Project (SUSGREN and NOAA</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4" name="Text Placeholder 3"/>
          <p:cNvSpPr>
            <a:spLocks noGrp="1"/>
          </p:cNvSpPr>
          <p:nvPr>
            <p:ph type="body" sz="half" idx="2"/>
          </p:nvPr>
        </p:nvSpPr>
        <p:spPr/>
        <p:txBody>
          <a:bodyPr/>
          <a:lstStyle/>
          <a:p>
            <a:endParaRPr lang="en-US" dirty="0"/>
          </a:p>
        </p:txBody>
      </p:sp>
      <p:pic>
        <p:nvPicPr>
          <p:cNvPr id="6" name="Picture 5" descr="seaturtle.jpg"/>
          <p:cNvPicPr>
            <a:picLocks noChangeAspect="1"/>
          </p:cNvPicPr>
          <p:nvPr/>
        </p:nvPicPr>
        <p:blipFill>
          <a:blip r:embed="rId2" cstate="print"/>
          <a:stretch>
            <a:fillRect/>
          </a:stretch>
        </p:blipFill>
        <p:spPr>
          <a:xfrm>
            <a:off x="381000" y="1600200"/>
            <a:ext cx="3124052" cy="41148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pic>
        <p:nvPicPr>
          <p:cNvPr id="3" name="Picture 2" descr="sunset19808.jpg"/>
          <p:cNvPicPr>
            <a:picLocks noChangeAspect="1"/>
          </p:cNvPicPr>
          <p:nvPr/>
        </p:nvPicPr>
        <p:blipFill>
          <a:blip r:embed="rId2" cstate="print"/>
          <a:stretch>
            <a:fillRect/>
          </a:stretch>
        </p:blipFill>
        <p:spPr>
          <a:xfrm>
            <a:off x="762000" y="1219200"/>
            <a:ext cx="7646337" cy="5105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latin typeface="Times New Roman" pitchFamily="18" charset="0"/>
                <a:cs typeface="Times New Roman" pitchFamily="18" charset="0"/>
              </a:rPr>
              <a:t>Embassy St. George’s</a:t>
            </a:r>
            <a:endParaRPr lang="en-US" i="1" dirty="0">
              <a:latin typeface="Times New Roman" pitchFamily="18" charset="0"/>
              <a:cs typeface="Times New Roman" pitchFamily="18" charset="0"/>
            </a:endParaRPr>
          </a:p>
        </p:txBody>
      </p:sp>
      <p:pic>
        <p:nvPicPr>
          <p:cNvPr id="4" name="Content Placeholder 3" descr="100_3174.JPG"/>
          <p:cNvPicPr>
            <a:picLocks noGrp="1" noChangeAspect="1"/>
          </p:cNvPicPr>
          <p:nvPr>
            <p:ph idx="1"/>
          </p:nvPr>
        </p:nvPicPr>
        <p:blipFill>
          <a:blip r:embed="rId2" cstate="print"/>
          <a:stretch>
            <a:fillRect/>
          </a:stretch>
        </p:blipFill>
        <p:spPr>
          <a:xfrm>
            <a:off x="1219200" y="1638300"/>
            <a:ext cx="6491817" cy="486886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200" i="1" dirty="0" smtClean="0">
                <a:latin typeface="Times New Roman" pitchFamily="18" charset="0"/>
                <a:cs typeface="Times New Roman" pitchFamily="18" charset="0"/>
              </a:rPr>
              <a:t>The Pitch</a:t>
            </a:r>
            <a:r>
              <a:rPr lang="en-US" dirty="0" smtClean="0"/>
              <a:t/>
            </a:r>
            <a:br>
              <a:rPr lang="en-US" dirty="0" smtClean="0"/>
            </a:br>
            <a:endParaRPr lang="en-US" dirty="0"/>
          </a:p>
        </p:txBody>
      </p:sp>
      <p:sp>
        <p:nvSpPr>
          <p:cNvPr id="6" name="Text Placeholder 5"/>
          <p:cNvSpPr>
            <a:spLocks noGrp="1"/>
          </p:cNvSpPr>
          <p:nvPr>
            <p:ph type="body" sz="half" idx="2"/>
          </p:nvPr>
        </p:nvSpPr>
        <p:spPr>
          <a:xfrm>
            <a:off x="457200" y="1447800"/>
            <a:ext cx="3657600" cy="4678363"/>
          </a:xfrm>
        </p:spPr>
        <p:txBody>
          <a:bodyPr>
            <a:normAutofit/>
          </a:bodyPr>
          <a:lstStyle/>
          <a:p>
            <a:r>
              <a:rPr lang="en-US" sz="2400" dirty="0" smtClean="0"/>
              <a:t>Develop a proposal for a public-private partnership  to work with Caribbean colleges and universities in order to generate ideas and develop tools that show how the Caribbean Knowledge and Learning Network can contribute to their academic missions.</a:t>
            </a:r>
            <a:endParaRPr lang="en-US" sz="2400" dirty="0"/>
          </a:p>
        </p:txBody>
      </p:sp>
      <p:pic>
        <p:nvPicPr>
          <p:cNvPr id="9" name="Content Placeholder 8" descr="Cricket Rev.jpg"/>
          <p:cNvPicPr>
            <a:picLocks noGrp="1" noChangeAspect="1"/>
          </p:cNvPicPr>
          <p:nvPr>
            <p:ph idx="1"/>
          </p:nvPr>
        </p:nvPicPr>
        <p:blipFill>
          <a:blip r:embed="rId2" cstate="print"/>
          <a:stretch>
            <a:fillRect/>
          </a:stretch>
        </p:blipFill>
        <p:spPr>
          <a:xfrm>
            <a:off x="4603804" y="1219200"/>
            <a:ext cx="3180121" cy="38100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Caribbean Knowledge and Learning Network</a:t>
            </a:r>
            <a:endParaRPr lang="en-US" dirty="0"/>
          </a:p>
        </p:txBody>
      </p:sp>
      <p:sp>
        <p:nvSpPr>
          <p:cNvPr id="3" name="Content Placeholder 2"/>
          <p:cNvSpPr>
            <a:spLocks noGrp="1"/>
          </p:cNvSpPr>
          <p:nvPr>
            <p:ph idx="1"/>
          </p:nvPr>
        </p:nvSpPr>
        <p:spPr/>
        <p:txBody>
          <a:bodyPr>
            <a:normAutofit lnSpcReduction="10000"/>
          </a:bodyPr>
          <a:lstStyle/>
          <a:p>
            <a:pPr algn="ctr">
              <a:buNone/>
            </a:pPr>
            <a:r>
              <a:rPr lang="en-US" dirty="0" smtClean="0"/>
              <a:t>Current Status</a:t>
            </a:r>
          </a:p>
          <a:p>
            <a:pPr algn="ctr">
              <a:buNone/>
            </a:pPr>
            <a:endParaRPr lang="en-US" dirty="0"/>
          </a:p>
          <a:p>
            <a:pPr>
              <a:buNone/>
            </a:pPr>
            <a:r>
              <a:rPr lang="en-US" dirty="0" smtClean="0"/>
              <a:t>-- A CARICOM Agency</a:t>
            </a:r>
          </a:p>
          <a:p>
            <a:pPr>
              <a:buNone/>
            </a:pPr>
            <a:r>
              <a:rPr lang="en-US" dirty="0" smtClean="0"/>
              <a:t>-- Regional Network Architecture under construction</a:t>
            </a:r>
          </a:p>
          <a:p>
            <a:pPr>
              <a:buNone/>
            </a:pPr>
            <a:r>
              <a:rPr lang="en-US" dirty="0" smtClean="0"/>
              <a:t>-- Batting Line-up of National Networks:  DR, Jamaica, Trinidad and Barbados</a:t>
            </a:r>
          </a:p>
          <a:p>
            <a:pPr>
              <a:buNone/>
            </a:pPr>
            <a:r>
              <a:rPr lang="en-US" dirty="0" smtClean="0"/>
              <a:t>-- Funding for 2.5 years of operation</a:t>
            </a:r>
          </a:p>
          <a:p>
            <a:pPr>
              <a:buNone/>
            </a:pPr>
            <a:endParaRPr lang="en-US" dirty="0"/>
          </a:p>
        </p:txBody>
      </p:sp>
      <p:sp>
        <p:nvSpPr>
          <p:cNvPr id="4" name="Text Placeholder 3"/>
          <p:cNvSpPr>
            <a:spLocks noGrp="1"/>
          </p:cNvSpPr>
          <p:nvPr>
            <p:ph type="body" sz="half" idx="2"/>
          </p:nvPr>
        </p:nvSpPr>
        <p:spPr/>
        <p:txBody>
          <a:bodyPr/>
          <a:lstStyle/>
          <a:p>
            <a:endParaRPr lang="en-US" dirty="0"/>
          </a:p>
        </p:txBody>
      </p:sp>
      <p:pic>
        <p:nvPicPr>
          <p:cNvPr id="7" name="Picture 6" descr="CARICROP_xl.png"/>
          <p:cNvPicPr>
            <a:picLocks noChangeAspect="1"/>
          </p:cNvPicPr>
          <p:nvPr/>
        </p:nvPicPr>
        <p:blipFill>
          <a:blip r:embed="rId2" cstate="print"/>
          <a:stretch>
            <a:fillRect/>
          </a:stretch>
        </p:blipFill>
        <p:spPr>
          <a:xfrm>
            <a:off x="304800" y="1600200"/>
            <a:ext cx="3106288" cy="44958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595438" y="1433513"/>
            <a:ext cx="5953125" cy="3990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Caribbean Knowledge and Learning Network</a:t>
            </a:r>
            <a:endParaRPr lang="en-US" dirty="0"/>
          </a:p>
        </p:txBody>
      </p:sp>
      <p:sp>
        <p:nvSpPr>
          <p:cNvPr id="3" name="Content Placeholder 2"/>
          <p:cNvSpPr>
            <a:spLocks noGrp="1"/>
          </p:cNvSpPr>
          <p:nvPr>
            <p:ph idx="1"/>
          </p:nvPr>
        </p:nvSpPr>
        <p:spPr/>
        <p:txBody>
          <a:bodyPr>
            <a:normAutofit/>
          </a:bodyPr>
          <a:lstStyle/>
          <a:p>
            <a:pPr algn="ctr">
              <a:buNone/>
            </a:pPr>
            <a:r>
              <a:rPr lang="en-US" dirty="0" smtClean="0"/>
              <a:t>Issues</a:t>
            </a:r>
          </a:p>
          <a:p>
            <a:pPr algn="ctr">
              <a:buNone/>
            </a:pPr>
            <a:endParaRPr lang="en-US" dirty="0" smtClean="0"/>
          </a:p>
          <a:p>
            <a:pPr algn="ctr">
              <a:buNone/>
            </a:pPr>
            <a:r>
              <a:rPr lang="en-US" dirty="0" smtClean="0"/>
              <a:t>-- Business model still under development.</a:t>
            </a:r>
          </a:p>
          <a:p>
            <a:pPr algn="ctr">
              <a:buNone/>
            </a:pPr>
            <a:r>
              <a:rPr lang="en-US" dirty="0" smtClean="0"/>
              <a:t>--  State of development of national nodes varies.</a:t>
            </a:r>
          </a:p>
          <a:p>
            <a:pPr algn="ctr">
              <a:buNone/>
            </a:pPr>
            <a:r>
              <a:rPr lang="en-US" dirty="0" smtClean="0"/>
              <a:t>--  Will system compete with or complement UWI and other major universities’ distance learning systems?</a:t>
            </a:r>
            <a:endParaRPr lang="en-US" dirty="0"/>
          </a:p>
        </p:txBody>
      </p:sp>
      <p:sp>
        <p:nvSpPr>
          <p:cNvPr id="4" name="Text Placeholder 3"/>
          <p:cNvSpPr>
            <a:spLocks noGrp="1"/>
          </p:cNvSpPr>
          <p:nvPr>
            <p:ph type="body" sz="half" idx="2"/>
          </p:nvPr>
        </p:nvSpPr>
        <p:spPr/>
        <p:txBody>
          <a:bodyPr/>
          <a:lstStyle/>
          <a:p>
            <a:endParaRPr lang="en-US" dirty="0"/>
          </a:p>
        </p:txBody>
      </p:sp>
      <p:pic>
        <p:nvPicPr>
          <p:cNvPr id="8" name="Picture 7" descr="sign1991mod.jpg"/>
          <p:cNvPicPr>
            <a:picLocks noChangeAspect="1"/>
          </p:cNvPicPr>
          <p:nvPr/>
        </p:nvPicPr>
        <p:blipFill>
          <a:blip r:embed="rId2" cstate="print"/>
          <a:stretch>
            <a:fillRect/>
          </a:stretch>
        </p:blipFill>
        <p:spPr>
          <a:xfrm>
            <a:off x="381000" y="1524000"/>
            <a:ext cx="3143250" cy="46482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i="1" dirty="0" smtClean="0">
                <a:latin typeface="Times New Roman" pitchFamily="18" charset="0"/>
              </a:rPr>
              <a:t>The Hurdle- </a:t>
            </a:r>
            <a:br>
              <a:rPr lang="en-US" i="1" dirty="0" smtClean="0">
                <a:latin typeface="Times New Roman" pitchFamily="18" charset="0"/>
              </a:rPr>
            </a:br>
            <a:r>
              <a:rPr lang="en-US" i="1" dirty="0" smtClean="0">
                <a:latin typeface="Times New Roman" pitchFamily="18" charset="0"/>
              </a:rPr>
              <a:t>Are Risks Clearer than the Benefits? </a:t>
            </a:r>
            <a:endParaRPr lang="en-US" i="1" dirty="0">
              <a:latin typeface="Times New Roman" pitchFamily="18" charset="0"/>
            </a:endParaRPr>
          </a:p>
        </p:txBody>
      </p:sp>
      <p:sp>
        <p:nvSpPr>
          <p:cNvPr id="4" name="Text Placeholder 3"/>
          <p:cNvSpPr>
            <a:spLocks noGrp="1"/>
          </p:cNvSpPr>
          <p:nvPr>
            <p:ph type="body" sz="half" idx="2"/>
          </p:nvPr>
        </p:nvSpPr>
        <p:spPr/>
        <p:txBody>
          <a:bodyPr>
            <a:normAutofit lnSpcReduction="10000"/>
          </a:bodyPr>
          <a:lstStyle/>
          <a:p>
            <a:endParaRPr lang="en-US" dirty="0"/>
          </a:p>
          <a:p>
            <a:r>
              <a:rPr lang="en-US" sz="2000" dirty="0" smtClean="0">
                <a:latin typeface="Times New Roman" pitchFamily="18" charset="0"/>
                <a:cs typeface="Times New Roman" pitchFamily="18" charset="0"/>
              </a:rPr>
              <a:t>--  Will new technology shake up time-tested teaching techniques?</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Who controls the curriculum?</a:t>
            </a:r>
          </a:p>
          <a:p>
            <a:endParaRPr 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   Will small, local institutions lose autonomy to regional powerhouses? </a:t>
            </a:r>
          </a:p>
          <a:p>
            <a:endParaRPr 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  Is the new technology affordable? </a:t>
            </a:r>
          </a:p>
        </p:txBody>
      </p:sp>
      <p:pic>
        <p:nvPicPr>
          <p:cNvPr id="9" name="Content Placeholder 8" descr="coastal shot mod.bmp"/>
          <p:cNvPicPr>
            <a:picLocks noGrp="1" noChangeAspect="1"/>
          </p:cNvPicPr>
          <p:nvPr>
            <p:ph idx="1"/>
          </p:nvPr>
        </p:nvPicPr>
        <p:blipFill>
          <a:blip r:embed="rId2" cstate="print"/>
          <a:stretch>
            <a:fillRect/>
          </a:stretch>
        </p:blipFill>
        <p:spPr>
          <a:xfrm>
            <a:off x="3575050" y="685800"/>
            <a:ext cx="5094817" cy="51816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i="1" dirty="0" smtClean="0">
                <a:latin typeface="Times New Roman" pitchFamily="18" charset="0"/>
                <a:cs typeface="Times New Roman" pitchFamily="18" charset="0"/>
              </a:rPr>
              <a:t>CKLN Project Fair</a:t>
            </a:r>
            <a:endParaRPr lang="en-US" sz="4000" i="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r>
              <a:rPr lang="en-US" dirty="0" smtClean="0"/>
              <a:t>Invite local institutions to generate </a:t>
            </a:r>
            <a:r>
              <a:rPr lang="en-US" dirty="0"/>
              <a:t>i</a:t>
            </a:r>
            <a:r>
              <a:rPr lang="en-US" dirty="0" smtClean="0"/>
              <a:t>deas for making CKLN relevant to them.</a:t>
            </a:r>
          </a:p>
          <a:p>
            <a:pPr>
              <a:buNone/>
            </a:pPr>
            <a:endParaRPr lang="en-US" dirty="0" smtClean="0"/>
          </a:p>
          <a:p>
            <a:r>
              <a:rPr lang="en-US" dirty="0" smtClean="0"/>
              <a:t>Submit proposals to a grant competition to implement the ideas.</a:t>
            </a:r>
          </a:p>
          <a:p>
            <a:pPr>
              <a:buNone/>
            </a:pPr>
            <a:endParaRPr lang="en-US" dirty="0" smtClean="0"/>
          </a:p>
          <a:p>
            <a:r>
              <a:rPr lang="en-US" dirty="0" smtClean="0"/>
              <a:t>Work alongside experienced outside institutions to develop and implement projects.</a:t>
            </a:r>
            <a:endParaRPr lang="en-US" dirty="0"/>
          </a:p>
        </p:txBody>
      </p:sp>
      <p:sp>
        <p:nvSpPr>
          <p:cNvPr id="4" name="Text Placeholder 3"/>
          <p:cNvSpPr>
            <a:spLocks noGrp="1"/>
          </p:cNvSpPr>
          <p:nvPr>
            <p:ph type="body" sz="half" idx="2"/>
          </p:nvPr>
        </p:nvSpPr>
        <p:spPr/>
        <p:txBody>
          <a:bodyPr/>
          <a:lstStyle/>
          <a:p>
            <a:endParaRPr lang="en-US" dirty="0"/>
          </a:p>
        </p:txBody>
      </p:sp>
      <p:pic>
        <p:nvPicPr>
          <p:cNvPr id="5" name="Picture 4" descr="fruitmix.jpg"/>
          <p:cNvPicPr>
            <a:picLocks noChangeAspect="1"/>
          </p:cNvPicPr>
          <p:nvPr/>
        </p:nvPicPr>
        <p:blipFill>
          <a:blip r:embed="rId2" cstate="print"/>
          <a:stretch>
            <a:fillRect/>
          </a:stretch>
        </p:blipFill>
        <p:spPr>
          <a:xfrm>
            <a:off x="457200" y="1524000"/>
            <a:ext cx="2986368" cy="4191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Elements of Current U.S. Engagement</a:t>
            </a:r>
            <a:endParaRPr lang="en-US" i="1" dirty="0"/>
          </a:p>
        </p:txBody>
      </p:sp>
      <p:sp>
        <p:nvSpPr>
          <p:cNvPr id="3" name="Content Placeholder 2"/>
          <p:cNvSpPr>
            <a:spLocks noGrp="1"/>
          </p:cNvSpPr>
          <p:nvPr>
            <p:ph idx="1"/>
          </p:nvPr>
        </p:nvSpPr>
        <p:spPr>
          <a:xfrm>
            <a:off x="3886200" y="273051"/>
            <a:ext cx="4800600" cy="5670550"/>
          </a:xfrm>
        </p:spPr>
        <p:txBody>
          <a:bodyPr/>
          <a:lstStyle/>
          <a:p>
            <a:pPr algn="ctr">
              <a:buNone/>
            </a:pPr>
            <a:endParaRPr lang="en-US" dirty="0" smtClean="0"/>
          </a:p>
          <a:p>
            <a:pPr algn="ctr">
              <a:buNone/>
            </a:pPr>
            <a:r>
              <a:rPr lang="en-US" dirty="0" smtClean="0"/>
              <a:t>Caribbean Basin Security Initiative (1)</a:t>
            </a:r>
          </a:p>
          <a:p>
            <a:pPr algn="ctr">
              <a:buNone/>
            </a:pPr>
            <a:r>
              <a:rPr lang="en-US" u="sng" dirty="0" smtClean="0"/>
              <a:t>Objectives</a:t>
            </a:r>
          </a:p>
          <a:p>
            <a:pPr>
              <a:buNone/>
            </a:pPr>
            <a:r>
              <a:rPr lang="en-US" dirty="0" smtClean="0"/>
              <a:t>-- Reduce Illicit Trafficking   </a:t>
            </a:r>
          </a:p>
          <a:p>
            <a:pPr>
              <a:buNone/>
            </a:pPr>
            <a:r>
              <a:rPr lang="en-US" dirty="0" smtClean="0"/>
              <a:t>-- Promote Public Safety and Security</a:t>
            </a:r>
          </a:p>
          <a:p>
            <a:pPr>
              <a:buNone/>
            </a:pPr>
            <a:r>
              <a:rPr lang="en-US" dirty="0" smtClean="0"/>
              <a:t>-- Promote Social Justice</a:t>
            </a:r>
          </a:p>
          <a:p>
            <a:pPr algn="ctr">
              <a:buNone/>
            </a:pPr>
            <a:endParaRPr lang="en-US" u="sng" dirty="0" smtClean="0"/>
          </a:p>
          <a:p>
            <a:pPr>
              <a:buNone/>
            </a:pPr>
            <a:endParaRPr lang="en-US" dirty="0"/>
          </a:p>
        </p:txBody>
      </p:sp>
      <p:sp>
        <p:nvSpPr>
          <p:cNvPr id="4" name="Text Placeholder 3"/>
          <p:cNvSpPr>
            <a:spLocks noGrp="1"/>
          </p:cNvSpPr>
          <p:nvPr>
            <p:ph type="body" sz="half" idx="2"/>
          </p:nvPr>
        </p:nvSpPr>
        <p:spPr>
          <a:xfrm>
            <a:off x="457200" y="1524000"/>
            <a:ext cx="3276600" cy="5029200"/>
          </a:xfrm>
        </p:spPr>
        <p:txBody>
          <a:bodyPr/>
          <a:lstStyle/>
          <a:p>
            <a:endParaRPr lang="en-US" dirty="0"/>
          </a:p>
        </p:txBody>
      </p:sp>
      <p:pic>
        <p:nvPicPr>
          <p:cNvPr id="8" name="Picture 7" descr="RGPF.bmp"/>
          <p:cNvPicPr>
            <a:picLocks noChangeAspect="1"/>
          </p:cNvPicPr>
          <p:nvPr/>
        </p:nvPicPr>
        <p:blipFill>
          <a:blip r:embed="rId2" cstate="print"/>
          <a:stretch>
            <a:fillRect/>
          </a:stretch>
        </p:blipFill>
        <p:spPr>
          <a:xfrm>
            <a:off x="457200" y="1524000"/>
            <a:ext cx="3324225" cy="4953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1010</TotalTime>
  <Words>444</Words>
  <Application>Microsoft Office PowerPoint</Application>
  <PresentationFormat>On-screen Show (4:3)</PresentationFormat>
  <Paragraphs>82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CKLN:  A POTENTIAL TOOL FOR U.S.-CARIBBEAN ENGAGEMENT?</vt:lpstr>
      <vt:lpstr>Embassy St. George’s</vt:lpstr>
      <vt:lpstr>The Pitch </vt:lpstr>
      <vt:lpstr>Caribbean Knowledge and Learning Network</vt:lpstr>
      <vt:lpstr>Slide 5</vt:lpstr>
      <vt:lpstr>Caribbean Knowledge and Learning Network</vt:lpstr>
      <vt:lpstr>The Hurdle-  Are Risks Clearer than the Benefits? </vt:lpstr>
      <vt:lpstr>CKLN Project Fair</vt:lpstr>
      <vt:lpstr>Elements of Current U.S. Engagement</vt:lpstr>
      <vt:lpstr>Elements of Current U.S. Engagement</vt:lpstr>
      <vt:lpstr>Elements of Current U.S.  Engagement</vt:lpstr>
      <vt:lpstr>Elements of Current U.S. Engagement</vt:lpstr>
      <vt:lpstr>Elements of Current U.S. Engagement</vt:lpstr>
      <vt:lpstr>Elements of Current U.S Engagement</vt:lpstr>
      <vt:lpstr>Thanks!</vt:lpstr>
    </vt:vector>
  </TitlesOfParts>
  <Company>U.S. Department of State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CKLN: IF THEY BUILD IT,  WILL THEY COME?</dc:title>
  <dc:creator>Bernie Link 473-444-1176</dc:creator>
  <cp:lastModifiedBy>Bernie Link 473-444-1176</cp:lastModifiedBy>
  <cp:revision>81</cp:revision>
  <dcterms:created xsi:type="dcterms:W3CDTF">2011-09-29T12:47:56Z</dcterms:created>
  <dcterms:modified xsi:type="dcterms:W3CDTF">2011-10-03T03:47:29Z</dcterms:modified>
</cp:coreProperties>
</file>